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3" r:id="rId3"/>
  </p:sldMasterIdLst>
  <p:notesMasterIdLst>
    <p:notesMasterId r:id="rId16"/>
  </p:notesMasterIdLst>
  <p:sldIdLst>
    <p:sldId id="1537" r:id="rId4"/>
    <p:sldId id="1551" r:id="rId5"/>
    <p:sldId id="1527" r:id="rId6"/>
    <p:sldId id="1552" r:id="rId7"/>
    <p:sldId id="1555" r:id="rId8"/>
    <p:sldId id="1559" r:id="rId9"/>
    <p:sldId id="1556" r:id="rId10"/>
    <p:sldId id="1557" r:id="rId11"/>
    <p:sldId id="1558" r:id="rId12"/>
    <p:sldId id="1560" r:id="rId13"/>
    <p:sldId id="1561" r:id="rId14"/>
    <p:sldId id="15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/>
    <p:restoredTop sz="95781"/>
  </p:normalViewPr>
  <p:slideViewPr>
    <p:cSldViewPr snapToGrid="0">
      <p:cViewPr varScale="1">
        <p:scale>
          <a:sx n="128" d="100"/>
          <a:sy n="128" d="100"/>
        </p:scale>
        <p:origin x="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22B79-8FA4-AB46-8313-249DF9D0D65B}" type="datetimeFigureOut">
              <a:rPr lang="en-US" smtClean="0"/>
              <a:t>2/27/24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3E930-5D56-DA44-9CC2-6CDD68983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2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C7D1A-1798-1B68-5F43-D34218472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528FD0-E0A1-3DCF-3512-452FBC5B2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326FF-AB68-2E0C-7525-E6EBD4EDD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398CD-E35F-AAB3-678F-A4E14112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A484B-3D54-DB43-79E3-FD6FA7A1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8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52238-C307-8F4E-E2AE-85C2DCAB6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C3455-942E-703B-8D51-FB210741F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67DD5-95AF-5D92-C51A-1DAB73AA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F5B99-9C56-EAB5-EA17-0CB7250F8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EAE51-D3E3-1616-1B44-922400B5D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5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7F13AF-767F-F227-474C-7585A37F3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DA5D00-9FD9-E183-0087-3371DCC44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8A034-3047-104F-7369-9FAA4AACD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E3F5F-765B-CD4B-7086-71C8BCD2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A8255-B175-0A34-DBCF-1CB842314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3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09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17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49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20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38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793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67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5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E4C2E-21AF-1770-549E-A462A43CD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B6F21-5DF5-75F0-E76B-BC8D1C2A5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95E77-8858-489A-831E-52EB396F3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DB700-706C-B31B-4553-35EB4F76D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1E338-B9A3-477C-91CA-AA1EF905D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967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91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12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027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14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2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0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746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614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971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4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046B4-C7B4-81B6-4E96-0D932FC53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B45BD-B830-DF78-2F81-0838C1486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ACB00-315E-1614-75EB-323A34A2B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BAE72-218E-B7E8-B3E2-1B516702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CE43B-7024-70E2-201B-593497FA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0693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898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683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902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/>
          <a:lstStyle/>
          <a:p>
            <a:fld id="{2F3E8B1C-86EF-43CF-8304-24948108864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947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en-US"/>
              <a:t>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de-DE" dirty="0"/>
              <a:t>Mark J. Kohler, JD, CPA, PC </a:t>
            </a:r>
            <a:r>
              <a:rPr lang="de-DE" baseline="30000" dirty="0"/>
              <a:t>© </a:t>
            </a:r>
            <a:endParaRPr lang="en-US" baseline="30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40234"/>
            <a:ext cx="609600" cy="441325"/>
          </a:xfrm>
          <a:prstGeom prst="rect">
            <a:avLst/>
          </a:prstGeom>
        </p:spPr>
        <p:txBody>
          <a:bodyPr lIns="91440" tIns="45720" rIns="91440" bIns="4572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786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J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065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A5739-9845-DC18-401F-5FFB9F83D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166EB-BFE9-14F3-6980-799E6F8D8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39DE1C-A647-C6AB-352C-BEF5A1332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7D9850-8D41-D41C-13AD-9B099B5F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7AC41-99AC-CD02-BF45-6CCCB1649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46603-96A2-3EA6-2206-7C60F2FA7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3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A17E4-037A-0F94-B915-013D73A6D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56AC1-2C25-F73B-1F39-E99604BF9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AABA8-C4AF-D451-92FD-A702572DD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3919-5863-AEE4-E5D4-A6B6A1F508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9BAEF-411F-AC50-1D79-B9C322F2F6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1CD67-030D-A8C9-7AEA-A541A29A0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25754-E6AD-FBB9-D622-C9B3FAE64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1F3579-5BA1-D648-3D60-E146B7DC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0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5B2BB-B44A-AFFB-BC4B-42598C909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62F152-4982-5FC6-3662-C4AC175C8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ABDB31-6CCF-7021-42D9-969536C5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96010-FE95-5BF6-09E0-B2456EB7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7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C4285D-624E-5A00-73AA-CCB5A6C3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00F83A-2F39-E85C-C2CB-2D675BE58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16D4E-416A-1227-DCC9-42839FDAA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1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499F-F63C-AEF5-B4FB-14183D6E9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B7F7-EC21-8321-DDED-CB45C0ED5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E993D-4690-73AD-B8BD-5F914EAB8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3836-E57C-6273-D1D4-1660B1D0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60D1C-4FA8-013A-2C09-EE4D065EF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1E7E0-15AE-B882-9FE2-B8019E83C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8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64B97-DCB5-9596-1714-87922ABC8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0E15E1-6D77-3B77-F3B0-8DF2BA27A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2C252F-A988-2A90-E52F-A984D56C3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830783-B2A3-8CD3-E096-49A5B5BC7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9DAAFB-6B9F-D517-8A84-6E381320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4CFD0-D0DC-7488-E2EE-520D3476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5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62881E-73F0-BD61-7104-289DE7CDE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3CF37-0D5D-1686-8340-9DC79661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D8254-D31E-462E-03E9-E6C862C58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D6F34-F2A1-F046-9BAF-76AE39FC6878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3D887-0053-BA4F-0931-31C00B6F4E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664E9-2B06-F1EA-23AD-C727E1B71D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4F8BB-FC9F-3D46-943B-6DA0EBFF2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70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558312" y="665284"/>
            <a:ext cx="110753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1BCE6208-D05A-1200-AAF7-8D8AB15A917C}"/>
              </a:ext>
            </a:extLst>
          </p:cNvPr>
          <p:cNvSpPr/>
          <p:nvPr userDrawn="1"/>
        </p:nvSpPr>
        <p:spPr>
          <a:xfrm>
            <a:off x="0" y="6416509"/>
            <a:ext cx="12192000" cy="43644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969A02-EC92-00C0-C3C0-EA548739912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3988" y="6452418"/>
            <a:ext cx="4229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www.markjkohler.com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024A97-6EE9-5A4A-3E73-F3E719E861C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058400" y="6465454"/>
            <a:ext cx="1981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888-801-0010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4909B63D-0CD8-951B-01F0-2527ACFABFF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6452418"/>
            <a:ext cx="351589" cy="35158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3EE1FB3-0848-8154-CEDA-1584B3167CC2}"/>
              </a:ext>
            </a:extLst>
          </p:cNvPr>
          <p:cNvSpPr/>
          <p:nvPr userDrawn="1"/>
        </p:nvSpPr>
        <p:spPr>
          <a:xfrm>
            <a:off x="0" y="0"/>
            <a:ext cx="12192000" cy="6465454"/>
          </a:xfrm>
          <a:prstGeom prst="rect">
            <a:avLst/>
          </a:prstGeom>
          <a:solidFill>
            <a:srgbClr val="D5D7B7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8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576476" y="669309"/>
            <a:ext cx="1103904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E9DEE21-945E-5702-35B6-6CC5586DB4A4}"/>
              </a:ext>
            </a:extLst>
          </p:cNvPr>
          <p:cNvSpPr/>
          <p:nvPr userDrawn="1"/>
        </p:nvSpPr>
        <p:spPr>
          <a:xfrm>
            <a:off x="0" y="6416509"/>
            <a:ext cx="12192000" cy="43644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AE61FC-EB2A-5BDB-9CF9-2DCF2618424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3988" y="6452418"/>
            <a:ext cx="4229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www.markjkohler.com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2BF911-5E2E-9F9E-4679-5381C12B971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058400" y="6465454"/>
            <a:ext cx="1981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888-801-0010</a:t>
            </a:r>
          </a:p>
        </p:txBody>
      </p:sp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C515C619-25EC-138C-7360-C2BBDFF952D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6452418"/>
            <a:ext cx="351589" cy="35158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5125AC3-7669-9C60-B544-2C9467CC7704}"/>
              </a:ext>
            </a:extLst>
          </p:cNvPr>
          <p:cNvSpPr/>
          <p:nvPr userDrawn="1"/>
        </p:nvSpPr>
        <p:spPr>
          <a:xfrm>
            <a:off x="0" y="0"/>
            <a:ext cx="12192000" cy="6465454"/>
          </a:xfrm>
          <a:prstGeom prst="rect">
            <a:avLst/>
          </a:prstGeom>
          <a:solidFill>
            <a:srgbClr val="D5D7B7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2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7DD543-A5CD-4348-8624-8B4E57DB5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28265" y="723900"/>
            <a:ext cx="0" cy="5410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2B76F8B-0080-1C66-EA85-7AB88C7E6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8312" y="6360010"/>
            <a:ext cx="4229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www.markjkohler.com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CFBC0B-3FC8-D4DF-2F58-9B584F2917B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5D7B7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4A516B-9AB9-3B83-CF03-7E9EC809CDBA}"/>
              </a:ext>
            </a:extLst>
          </p:cNvPr>
          <p:cNvSpPr/>
          <p:nvPr/>
        </p:nvSpPr>
        <p:spPr>
          <a:xfrm>
            <a:off x="4200893" y="2349008"/>
            <a:ext cx="7991108" cy="156966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Condensed"/>
                <a:ea typeface="+mn-ea"/>
                <a:cs typeface="Arial"/>
              </a:rPr>
              <a:t>Top 10 Questions – Not Tax Strategies</a:t>
            </a:r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D51AB24F-FB30-F53A-3BA8-340EF3E6EB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929" y="6306373"/>
            <a:ext cx="507383" cy="507383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6B8C7B8-2E18-A187-26A4-4EB58C2564BC}"/>
              </a:ext>
            </a:extLst>
          </p:cNvPr>
          <p:cNvSpPr/>
          <p:nvPr/>
        </p:nvSpPr>
        <p:spPr>
          <a:xfrm>
            <a:off x="644317" y="723899"/>
            <a:ext cx="1611301" cy="135756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Tax Pro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Module 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sto MT"/>
                <a:ea typeface="+mn-ea"/>
                <a:cs typeface="+mn-cs"/>
              </a:rPr>
              <a:t>Section x </a:t>
            </a:r>
          </a:p>
        </p:txBody>
      </p:sp>
    </p:spTree>
    <p:extLst>
      <p:ext uri="{BB962C8B-B14F-4D97-AF65-F5344CB8AC3E}">
        <p14:creationId xmlns:p14="http://schemas.microsoft.com/office/powerpoint/2010/main" val="3180886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ED63-2472-8147-C8CB-4143DAF0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6453"/>
            <a:ext cx="10515600" cy="631898"/>
          </a:xfrm>
        </p:spPr>
        <p:txBody>
          <a:bodyPr/>
          <a:lstStyle/>
          <a:p>
            <a:r>
              <a:rPr lang="en-US" sz="3600" dirty="0">
                <a:cs typeface="Kailasa" panose="02000500000000020004" pitchFamily="2" charset="0"/>
              </a:rPr>
              <a:t>9. College savings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F101A-550D-7A3E-73BF-0467AA8C53DB}"/>
              </a:ext>
            </a:extLst>
          </p:cNvPr>
          <p:cNvSpPr txBox="1"/>
          <p:nvPr/>
        </p:nvSpPr>
        <p:spPr>
          <a:xfrm>
            <a:off x="1739658" y="2021507"/>
            <a:ext cx="8477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Do you have or need any college savings accounts for children or grandchildren?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162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ED63-2472-8147-C8CB-4143DAF0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6453"/>
            <a:ext cx="10515600" cy="631898"/>
          </a:xfrm>
        </p:spPr>
        <p:txBody>
          <a:bodyPr/>
          <a:lstStyle/>
          <a:p>
            <a:r>
              <a:rPr lang="en-US" sz="3600" dirty="0">
                <a:cs typeface="Kailasa" panose="02000500000000020004" pitchFamily="2" charset="0"/>
              </a:rPr>
              <a:t>10. Golden Years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F101A-550D-7A3E-73BF-0467AA8C53DB}"/>
              </a:ext>
            </a:extLst>
          </p:cNvPr>
          <p:cNvSpPr txBox="1"/>
          <p:nvPr/>
        </p:nvSpPr>
        <p:spPr>
          <a:xfrm>
            <a:off x="1739658" y="2021507"/>
            <a:ext cx="8477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Do you have a plan for Social Security, Retirement, and/or Long-Term Care?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927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ED63-2472-8147-C8CB-4143DAF0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6453"/>
            <a:ext cx="10515600" cy="631898"/>
          </a:xfrm>
        </p:spPr>
        <p:txBody>
          <a:bodyPr/>
          <a:lstStyle/>
          <a:p>
            <a:r>
              <a:rPr lang="en-US" sz="3600" dirty="0">
                <a:cs typeface="Kailasa" panose="02000500000000020004" pitchFamily="2" charset="0"/>
              </a:rPr>
              <a:t>11. Financials and </a:t>
            </a:r>
            <a:r>
              <a:rPr lang="en-US" sz="3600" dirty="0" err="1">
                <a:cs typeface="Kailasa" panose="02000500000000020004" pitchFamily="2" charset="0"/>
              </a:rPr>
              <a:t>Quickbooks</a:t>
            </a:r>
            <a:endParaRPr lang="en-US" sz="3600" dirty="0">
              <a:cs typeface="Kailasa" panose="02000500000000020004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F101A-550D-7A3E-73BF-0467AA8C53DB}"/>
              </a:ext>
            </a:extLst>
          </p:cNvPr>
          <p:cNvSpPr txBox="1"/>
          <p:nvPr/>
        </p:nvSpPr>
        <p:spPr>
          <a:xfrm>
            <a:off x="1739658" y="2021507"/>
            <a:ext cx="847776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Do you have a current financial statement (</a:t>
            </a:r>
            <a:r>
              <a:rPr lang="en-US" sz="2800" dirty="0" err="1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p&amp;l</a:t>
            </a: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 and bs)…also, how is your bookkeeping and is everything reconciled and up to date on </a:t>
            </a:r>
            <a:r>
              <a:rPr lang="en-US" sz="2800" dirty="0" err="1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Quickbooks</a:t>
            </a: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92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ED63-2472-8147-C8CB-4143DAF0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6453"/>
            <a:ext cx="10515600" cy="631898"/>
          </a:xfrm>
        </p:spPr>
        <p:txBody>
          <a:bodyPr/>
          <a:lstStyle/>
          <a:p>
            <a:r>
              <a:rPr lang="en-US" sz="3600" dirty="0">
                <a:cs typeface="Kailasa" panose="02000500000000020004" pitchFamily="2" charset="0"/>
              </a:rPr>
              <a:t>1. Debt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F101A-550D-7A3E-73BF-0467AA8C53DB}"/>
              </a:ext>
            </a:extLst>
          </p:cNvPr>
          <p:cNvSpPr txBox="1"/>
          <p:nvPr/>
        </p:nvSpPr>
        <p:spPr>
          <a:xfrm>
            <a:off x="3230529" y="2105561"/>
            <a:ext cx="519821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What are your debts currently?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23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ED63-2472-8147-C8CB-4143DAF0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6453"/>
            <a:ext cx="10515600" cy="631898"/>
          </a:xfrm>
        </p:spPr>
        <p:txBody>
          <a:bodyPr/>
          <a:lstStyle/>
          <a:p>
            <a:r>
              <a:rPr lang="en-US" sz="3600" dirty="0">
                <a:cs typeface="Kailasa" panose="02000500000000020004" pitchFamily="2" charset="0"/>
              </a:rPr>
              <a:t>2. Primary Residence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F101A-550D-7A3E-73BF-0467AA8C53DB}"/>
              </a:ext>
            </a:extLst>
          </p:cNvPr>
          <p:cNvSpPr txBox="1"/>
          <p:nvPr/>
        </p:nvSpPr>
        <p:spPr>
          <a:xfrm>
            <a:off x="1689963" y="1584186"/>
            <a:ext cx="648799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Do you have 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Revoca</a:t>
            </a:r>
            <a:r>
              <a:rPr lang="en-US" sz="2800" dirty="0" err="1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ble</a:t>
            </a: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 Living Trust?</a:t>
            </a:r>
          </a:p>
          <a:p>
            <a:pPr>
              <a:defRPr/>
            </a:pPr>
            <a:endParaRPr lang="en-US" sz="2800" dirty="0">
              <a:solidFill>
                <a:srgbClr val="000000"/>
              </a:solidFill>
              <a:latin typeface="Kailasa" panose="02000500000000020004" pitchFamily="2" charset="0"/>
              <a:cs typeface="Kailasa" panose="02000500000000020004" pitchFamily="2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Own your home? 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Worried about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Probate?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Risk of Estate Tax?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Need a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Business Continuation Plan?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377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ED63-2472-8147-C8CB-4143DAF0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6453"/>
            <a:ext cx="10515600" cy="631898"/>
          </a:xfrm>
        </p:spPr>
        <p:txBody>
          <a:bodyPr/>
          <a:lstStyle/>
          <a:p>
            <a:r>
              <a:rPr lang="en-US" sz="3600" dirty="0">
                <a:cs typeface="Kailasa" panose="02000500000000020004" pitchFamily="2" charset="0"/>
              </a:rPr>
              <a:t>3. Rental property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F101A-550D-7A3E-73BF-0467AA8C53DB}"/>
              </a:ext>
            </a:extLst>
          </p:cNvPr>
          <p:cNvSpPr txBox="1"/>
          <p:nvPr/>
        </p:nvSpPr>
        <p:spPr>
          <a:xfrm>
            <a:off x="1739659" y="2021507"/>
            <a:ext cx="77323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Are all of your Rental Properties in LLCs, with up-to-date docs, leases, etc..?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rgbClr val="000000"/>
              </a:solidFill>
              <a:latin typeface="Kailasa" panose="02000500000000020004" pitchFamily="2" charset="0"/>
              <a:cs typeface="Kailasa" panose="02000500000000020004" pitchFamily="2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OR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rgbClr val="000000"/>
              </a:solidFill>
              <a:latin typeface="Kailasa" panose="02000500000000020004" pitchFamily="2" charset="0"/>
              <a:cs typeface="Kailasa" panose="02000500000000020004" pitchFamily="2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Are you planning to buy any rentals this year?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946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ED63-2472-8147-C8CB-4143DAF0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6453"/>
            <a:ext cx="10515600" cy="631898"/>
          </a:xfrm>
        </p:spPr>
        <p:txBody>
          <a:bodyPr/>
          <a:lstStyle/>
          <a:p>
            <a:r>
              <a:rPr lang="en-US" sz="3600" dirty="0">
                <a:cs typeface="Kailasa" panose="02000500000000020004" pitchFamily="2" charset="0"/>
              </a:rPr>
              <a:t>4. Retirement accounts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F101A-550D-7A3E-73BF-0467AA8C53DB}"/>
              </a:ext>
            </a:extLst>
          </p:cNvPr>
          <p:cNvSpPr txBox="1"/>
          <p:nvPr/>
        </p:nvSpPr>
        <p:spPr>
          <a:xfrm>
            <a:off x="1739658" y="2021507"/>
            <a:ext cx="8477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How much do you have in your retirement accounts, and did you fund your Roth for 2023 yet?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439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ED63-2472-8147-C8CB-4143DAF0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6453"/>
            <a:ext cx="10515600" cy="631898"/>
          </a:xfrm>
        </p:spPr>
        <p:txBody>
          <a:bodyPr/>
          <a:lstStyle/>
          <a:p>
            <a:r>
              <a:rPr lang="en-US" sz="3600" dirty="0">
                <a:cs typeface="Kailasa" panose="02000500000000020004" pitchFamily="2" charset="0"/>
              </a:rPr>
              <a:t>5. Retirement account assets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F101A-550D-7A3E-73BF-0467AA8C53DB}"/>
              </a:ext>
            </a:extLst>
          </p:cNvPr>
          <p:cNvSpPr txBox="1"/>
          <p:nvPr/>
        </p:nvSpPr>
        <p:spPr>
          <a:xfrm>
            <a:off x="1739658" y="2021507"/>
            <a:ext cx="847776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What are your retirement accounts invested in?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19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ED63-2472-8147-C8CB-4143DAF0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6453"/>
            <a:ext cx="10515600" cy="631898"/>
          </a:xfrm>
        </p:spPr>
        <p:txBody>
          <a:bodyPr/>
          <a:lstStyle/>
          <a:p>
            <a:r>
              <a:rPr lang="en-US" sz="3600" dirty="0">
                <a:cs typeface="Kailasa" panose="02000500000000020004" pitchFamily="2" charset="0"/>
              </a:rPr>
              <a:t>6. Medical Expenses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F101A-550D-7A3E-73BF-0467AA8C53DB}"/>
              </a:ext>
            </a:extLst>
          </p:cNvPr>
          <p:cNvSpPr txBox="1"/>
          <p:nvPr/>
        </p:nvSpPr>
        <p:spPr>
          <a:xfrm>
            <a:off x="1670084" y="1196559"/>
            <a:ext cx="847776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How much do you expect </a:t>
            </a: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to have in medical expenses this year?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AND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Do you have a High Deductible Health Care Plan?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AND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Where are you getting your health insurance?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821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ED63-2472-8147-C8CB-4143DAF0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6453"/>
            <a:ext cx="10515600" cy="631898"/>
          </a:xfrm>
        </p:spPr>
        <p:txBody>
          <a:bodyPr/>
          <a:lstStyle/>
          <a:p>
            <a:r>
              <a:rPr lang="en-US" sz="3600" dirty="0">
                <a:cs typeface="Kailasa" panose="02000500000000020004" pitchFamily="2" charset="0"/>
              </a:rPr>
              <a:t>7. Small business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F101A-550D-7A3E-73BF-0467AA8C53DB}"/>
              </a:ext>
            </a:extLst>
          </p:cNvPr>
          <p:cNvSpPr txBox="1"/>
          <p:nvPr/>
        </p:nvSpPr>
        <p:spPr>
          <a:xfrm>
            <a:off x="1689963" y="1007716"/>
            <a:ext cx="847776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What are the plans for your current business and is your entity in good shape?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rgbClr val="000000"/>
              </a:solidFill>
              <a:latin typeface="Kailasa" panose="02000500000000020004" pitchFamily="2" charset="0"/>
              <a:cs typeface="Kailasa" panose="02000500000000020004" pitchFamily="2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OR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rgbClr val="000000"/>
              </a:solidFill>
              <a:latin typeface="Kailasa" panose="02000500000000020004" pitchFamily="2" charset="0"/>
              <a:cs typeface="Kailasa" panose="02000500000000020004" pitchFamily="2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Have you thought about generating some additional income with a side </a:t>
            </a: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hustle?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OR</a:t>
            </a: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rgbClr val="000000"/>
              </a:solidFill>
              <a:latin typeface="Kailasa" panose="02000500000000020004" pitchFamily="2" charset="0"/>
              <a:cs typeface="Kailasa" panose="02000500000000020004" pitchFamily="2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Do you have a Hobby that could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crea</a:t>
            </a:r>
            <a:r>
              <a:rPr lang="en-US" sz="2800" dirty="0" err="1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te</a:t>
            </a:r>
            <a:r>
              <a:rPr lang="en-US" sz="2800" dirty="0">
                <a:solidFill>
                  <a:srgbClr val="000000"/>
                </a:solidFill>
                <a:latin typeface="Kailasa" panose="02000500000000020004" pitchFamily="2" charset="0"/>
                <a:cs typeface="Kailasa" panose="02000500000000020004" pitchFamily="2" charset="0"/>
              </a:rPr>
              <a:t> income?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233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ED63-2472-8147-C8CB-4143DAF0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336" y="96453"/>
            <a:ext cx="10515600" cy="631898"/>
          </a:xfrm>
        </p:spPr>
        <p:txBody>
          <a:bodyPr/>
          <a:lstStyle/>
          <a:p>
            <a:r>
              <a:rPr lang="en-US" sz="3600" dirty="0">
                <a:cs typeface="Kailasa" panose="02000500000000020004" pitchFamily="2" charset="0"/>
              </a:rPr>
              <a:t>8. Family board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4F101A-550D-7A3E-73BF-0467AA8C53DB}"/>
              </a:ext>
            </a:extLst>
          </p:cNvPr>
          <p:cNvSpPr txBox="1"/>
          <p:nvPr/>
        </p:nvSpPr>
        <p:spPr>
          <a:xfrm>
            <a:off x="1739658" y="2021507"/>
            <a:ext cx="8477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Kailasa" panose="02000500000000020004" pitchFamily="2" charset="0"/>
                <a:ea typeface="+mn-ea"/>
                <a:cs typeface="Kailasa" panose="02000500000000020004" pitchFamily="2" charset="0"/>
              </a:rPr>
              <a:t>Have you ever heard of a family board of directors or board of advisors?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Kailasa" panose="02000500000000020004" pitchFamily="2" charset="0"/>
              <a:ea typeface="+mn-ea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779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hronicleVTI">
  <a:themeElements>
    <a:clrScheme name="AnalogousFromDarkSeedLeftStep">
      <a:dk1>
        <a:srgbClr val="000000"/>
      </a:dk1>
      <a:lt1>
        <a:srgbClr val="FFFFFF"/>
      </a:lt1>
      <a:dk2>
        <a:srgbClr val="243341"/>
      </a:dk2>
      <a:lt2>
        <a:srgbClr val="E2E8E3"/>
      </a:lt2>
      <a:accent1>
        <a:srgbClr val="C34DAD"/>
      </a:accent1>
      <a:accent2>
        <a:srgbClr val="973BB1"/>
      </a:accent2>
      <a:accent3>
        <a:srgbClr val="774DC3"/>
      </a:accent3>
      <a:accent4>
        <a:srgbClr val="4F55B9"/>
      </a:accent4>
      <a:accent5>
        <a:srgbClr val="4D85C3"/>
      </a:accent5>
      <a:accent6>
        <a:srgbClr val="3BA5B1"/>
      </a:accent6>
      <a:hlink>
        <a:srgbClr val="5779C7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3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243341"/>
      </a:dk2>
      <a:lt2>
        <a:srgbClr val="E2E8E3"/>
      </a:lt2>
      <a:accent1>
        <a:srgbClr val="C34DAD"/>
      </a:accent1>
      <a:accent2>
        <a:srgbClr val="973BB1"/>
      </a:accent2>
      <a:accent3>
        <a:srgbClr val="774DC3"/>
      </a:accent3>
      <a:accent4>
        <a:srgbClr val="4F55B9"/>
      </a:accent4>
      <a:accent5>
        <a:srgbClr val="4D85C3"/>
      </a:accent5>
      <a:accent6>
        <a:srgbClr val="3BA5B1"/>
      </a:accent6>
      <a:hlink>
        <a:srgbClr val="5779C7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4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31132</TotalTime>
  <Words>303</Words>
  <Application>Microsoft Macintosh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Calisto MT</vt:lpstr>
      <vt:lpstr>Ebrima</vt:lpstr>
      <vt:lpstr>Kailasa</vt:lpstr>
      <vt:lpstr>Univers Condensed</vt:lpstr>
      <vt:lpstr>Wingdings</vt:lpstr>
      <vt:lpstr>Office Theme 2013 - 2022</vt:lpstr>
      <vt:lpstr>2_ChronicleVTI</vt:lpstr>
      <vt:lpstr>ChronicleVTI</vt:lpstr>
      <vt:lpstr>PowerPoint Presentation</vt:lpstr>
      <vt:lpstr>1. Debt</vt:lpstr>
      <vt:lpstr>2. Primary Residence</vt:lpstr>
      <vt:lpstr>3. Rental property</vt:lpstr>
      <vt:lpstr>4. Retirement accounts</vt:lpstr>
      <vt:lpstr>5. Retirement account assets</vt:lpstr>
      <vt:lpstr>6. Medical Expenses</vt:lpstr>
      <vt:lpstr>7. Small business</vt:lpstr>
      <vt:lpstr>8. Family board</vt:lpstr>
      <vt:lpstr>9. College savings</vt:lpstr>
      <vt:lpstr>10. Golden Years</vt:lpstr>
      <vt:lpstr>11. Financials and Quickbooks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Kohler</dc:creator>
  <cp:lastModifiedBy>Mark Kohler</cp:lastModifiedBy>
  <cp:revision>21</cp:revision>
  <dcterms:created xsi:type="dcterms:W3CDTF">2022-12-21T05:33:28Z</dcterms:created>
  <dcterms:modified xsi:type="dcterms:W3CDTF">2024-03-13T00:24:01Z</dcterms:modified>
</cp:coreProperties>
</file>